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handoutMasterIdLst>
    <p:handoutMasterId r:id="rId7"/>
  </p:handoutMasterIdLst>
  <p:sldIdLst>
    <p:sldId id="404" r:id="rId2"/>
    <p:sldId id="432" r:id="rId3"/>
    <p:sldId id="433" r:id="rId4"/>
    <p:sldId id="434" r:id="rId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0875" autoAdjust="0"/>
  </p:normalViewPr>
  <p:slideViewPr>
    <p:cSldViewPr snapToGrid="0">
      <p:cViewPr varScale="1">
        <p:scale>
          <a:sx n="72" d="100"/>
          <a:sy n="72" d="100"/>
        </p:scale>
        <p:origin x="1050" y="66"/>
      </p:cViewPr>
      <p:guideLst/>
    </p:cSldViewPr>
  </p:slideViewPr>
  <p:notesTextViewPr>
    <p:cViewPr>
      <p:scale>
        <a:sx n="3" d="2"/>
        <a:sy n="3" d="2"/>
      </p:scale>
      <p:origin x="0" y="0"/>
    </p:cViewPr>
  </p:notesTextViewPr>
  <p:notesViewPr>
    <p:cSldViewPr snapToGrid="0">
      <p:cViewPr varScale="1">
        <p:scale>
          <a:sx n="34" d="100"/>
          <a:sy n="34" d="100"/>
        </p:scale>
        <p:origin x="105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C78874E-1588-4B4B-A5E3-F8C6EB3C4F07}" type="datetimeFigureOut">
              <a:rPr lang="en-US" smtClean="0"/>
              <a:t>8/5/2019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03C2C73-3B90-4C8F-8282-2AE07D6ADDC7}" type="slidenum">
              <a:rPr lang="en-US" smtClean="0"/>
              <a:t>‹#›</a:t>
            </a:fld>
            <a:endParaRPr lang="en-US"/>
          </a:p>
        </p:txBody>
      </p:sp>
    </p:spTree>
    <p:extLst>
      <p:ext uri="{BB962C8B-B14F-4D97-AF65-F5344CB8AC3E}">
        <p14:creationId xmlns:p14="http://schemas.microsoft.com/office/powerpoint/2010/main" val="29283912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402C142-96CE-4996-AF43-F6624575A537}" type="slidenum">
              <a:rPr lang="en-US" smtClean="0"/>
              <a:t>‹#›</a:t>
            </a:fld>
            <a:endParaRPr lang="en-US"/>
          </a:p>
        </p:txBody>
      </p:sp>
    </p:spTree>
    <p:extLst>
      <p:ext uri="{BB962C8B-B14F-4D97-AF65-F5344CB8AC3E}">
        <p14:creationId xmlns:p14="http://schemas.microsoft.com/office/powerpoint/2010/main" val="38343365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8D6B79D-A167-4EEB-B7CA-2999BF3E74C0}"/>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1DF4D74C-0B00-4BAB-A2EE-0D5E7FA6CA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the first presentation in the 18-part series For CWB training.  The following slides cover the “What is the CWB?” and the CWB Guide.</a:t>
            </a:r>
          </a:p>
          <a:p>
            <a:endParaRPr lang="en-US" altLang="en-US" dirty="0">
              <a:latin typeface="Arial" panose="020B0604020202020204" pitchFamily="34" charset="0"/>
            </a:endParaRPr>
          </a:p>
        </p:txBody>
      </p:sp>
      <p:sp>
        <p:nvSpPr>
          <p:cNvPr id="2" name="Slide Number Placeholder 1"/>
          <p:cNvSpPr>
            <a:spLocks noGrp="1"/>
          </p:cNvSpPr>
          <p:nvPr>
            <p:ph type="sldNum" sz="quarter" idx="10"/>
          </p:nvPr>
        </p:nvSpPr>
        <p:spPr/>
        <p:txBody>
          <a:bodyPr/>
          <a:lstStyle/>
          <a:p>
            <a:fld id="{D402C142-96CE-4996-AF43-F6624575A537}" type="slidenum">
              <a:rPr lang="en-US" smtClean="0"/>
              <a:t>1</a:t>
            </a:fld>
            <a:endParaRPr lang="en-US"/>
          </a:p>
        </p:txBody>
      </p:sp>
    </p:spTree>
    <p:extLst>
      <p:ext uri="{BB962C8B-B14F-4D97-AF65-F5344CB8AC3E}">
        <p14:creationId xmlns:p14="http://schemas.microsoft.com/office/powerpoint/2010/main" val="3337042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8D6B79D-A167-4EEB-B7CA-2999BF3E74C0}"/>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1DF4D74C-0B00-4BAB-A2EE-0D5E7FA6CA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000000"/>
                </a:solidFill>
                <a:latin typeface="Garamond" panose="02020404030301010803" pitchFamily="18" charset="0"/>
              </a:rPr>
              <a:t>The Compensation Workbench (CWB) is a tool that helps Defense Civilian Intelligence Personnel System (DCIPS) organizations facilitate their pay pool panel meetings. </a:t>
            </a:r>
          </a:p>
          <a:p>
            <a:endParaRPr lang="en-US" altLang="en-US" dirty="0">
              <a:solidFill>
                <a:srgbClr val="000000"/>
              </a:solidFill>
              <a:latin typeface="Garamond" panose="02020404030301010803" pitchFamily="18" charset="0"/>
            </a:endParaRPr>
          </a:p>
          <a:p>
            <a:r>
              <a:rPr lang="en-US" altLang="en-US" dirty="0">
                <a:solidFill>
                  <a:srgbClr val="000000"/>
                </a:solidFill>
                <a:latin typeface="Garamond" panose="02020404030301010803" pitchFamily="18" charset="0"/>
              </a:rPr>
              <a:t>It is a spreadsheet that contains all the functionality needed to conduct an effective pay pool panel. Specific functionality includes the ability to: </a:t>
            </a:r>
          </a:p>
          <a:p>
            <a:r>
              <a:rPr lang="en-US" altLang="en-US" dirty="0">
                <a:solidFill>
                  <a:srgbClr val="000000"/>
                </a:solidFill>
                <a:latin typeface="Garamond" panose="02020404030301010803" pitchFamily="18" charset="0"/>
              </a:rPr>
              <a:t>• Set up and lock a pay pool budget and administrator features; </a:t>
            </a:r>
          </a:p>
          <a:p>
            <a:r>
              <a:rPr lang="en-US" altLang="en-US" dirty="0">
                <a:solidFill>
                  <a:srgbClr val="000000"/>
                </a:solidFill>
                <a:latin typeface="Garamond" panose="02020404030301010803" pitchFamily="18" charset="0"/>
              </a:rPr>
              <a:t>• Generate salary increase (NGA ONLY) and bonus amounts based on the approved DCIPS algorithms; </a:t>
            </a:r>
          </a:p>
          <a:p>
            <a:r>
              <a:rPr lang="en-US" altLang="en-US" dirty="0">
                <a:solidFill>
                  <a:srgbClr val="000000"/>
                </a:solidFill>
                <a:latin typeface="Garamond" panose="02020404030301010803" pitchFamily="18" charset="0"/>
              </a:rPr>
              <a:t>• Adjust salary increase (NGA ONLY) and bonus amounts as appropriate; </a:t>
            </a:r>
          </a:p>
          <a:p>
            <a:r>
              <a:rPr lang="en-US" altLang="en-US" dirty="0">
                <a:solidFill>
                  <a:srgbClr val="000000"/>
                </a:solidFill>
                <a:latin typeface="Garamond" panose="02020404030301010803" pitchFamily="18" charset="0"/>
              </a:rPr>
              <a:t>• Assign variable control points; </a:t>
            </a:r>
          </a:p>
          <a:p>
            <a:r>
              <a:rPr lang="en-US" altLang="en-US" dirty="0">
                <a:solidFill>
                  <a:srgbClr val="000000"/>
                </a:solidFill>
                <a:latin typeface="Garamond" panose="02020404030301010803" pitchFamily="18" charset="0"/>
              </a:rPr>
              <a:t>• Generate multiple statistics and charts of ratings, salary increases, and bonus amounts; </a:t>
            </a:r>
          </a:p>
          <a:p>
            <a:r>
              <a:rPr lang="en-US" altLang="en-US" dirty="0">
                <a:solidFill>
                  <a:srgbClr val="000000"/>
                </a:solidFill>
                <a:latin typeface="Garamond" panose="02020404030301010803" pitchFamily="18" charset="0"/>
              </a:rPr>
              <a:t>• Generate a file to upload payout results back to the organization’s HR system; and </a:t>
            </a:r>
          </a:p>
          <a:p>
            <a:r>
              <a:rPr lang="en-US" altLang="en-US" dirty="0">
                <a:solidFill>
                  <a:srgbClr val="000000"/>
                </a:solidFill>
                <a:latin typeface="Garamond" panose="02020404030301010803" pitchFamily="18" charset="0"/>
              </a:rPr>
              <a:t>• Generate a one-page employee notice of estimated bonus amounts for each member of the pay pool. </a:t>
            </a:r>
          </a:p>
          <a:p>
            <a:endParaRPr lang="en-US" altLang="en-US" dirty="0">
              <a:latin typeface="Arial" panose="020B0604020202020204" pitchFamily="34" charset="0"/>
            </a:endParaRPr>
          </a:p>
        </p:txBody>
      </p:sp>
      <p:sp>
        <p:nvSpPr>
          <p:cNvPr id="2" name="Slide Number Placeholder 1"/>
          <p:cNvSpPr>
            <a:spLocks noGrp="1"/>
          </p:cNvSpPr>
          <p:nvPr>
            <p:ph type="sldNum" sz="quarter" idx="10"/>
          </p:nvPr>
        </p:nvSpPr>
        <p:spPr/>
        <p:txBody>
          <a:bodyPr/>
          <a:lstStyle/>
          <a:p>
            <a:fld id="{D402C142-96CE-4996-AF43-F6624575A537}" type="slidenum">
              <a:rPr lang="en-US" smtClean="0"/>
              <a:t>2</a:t>
            </a:fld>
            <a:endParaRPr lang="en-US"/>
          </a:p>
        </p:txBody>
      </p:sp>
    </p:spTree>
    <p:extLst>
      <p:ext uri="{BB962C8B-B14F-4D97-AF65-F5344CB8AC3E}">
        <p14:creationId xmlns:p14="http://schemas.microsoft.com/office/powerpoint/2010/main" val="2694554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8D6B79D-A167-4EEB-B7CA-2999BF3E74C0}"/>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1DF4D74C-0B00-4BAB-A2EE-0D5E7FA6CA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b="0" dirty="0" smtClean="0"/>
              <a:t>The CWB Guide is for pay pool administrators, pay pool managers, pay pool panel members, and pay pool review authorities who are responsible for using the CWB during their organization’s pay pool process. </a:t>
            </a:r>
          </a:p>
          <a:p>
            <a:r>
              <a:rPr lang="en-US" altLang="en-US" sz="1200" b="0" dirty="0" smtClean="0"/>
              <a:t>It is also intended for HR practitioners who support DCIPS organizations. </a:t>
            </a:r>
          </a:p>
          <a:p>
            <a:endParaRPr lang="en-US" altLang="en-US" sz="1200" b="0" dirty="0" smtClean="0"/>
          </a:p>
          <a:p>
            <a:r>
              <a:rPr lang="en-US" altLang="en-US" sz="1200" b="0" dirty="0" smtClean="0"/>
              <a:t>IAW DoDI 1400.25-V2012, Enclosure 3, Para 5.f. The purpose of a bonus is to provide meaningful reward for the highest levels of performance and work accomplishments within the context of the work level. </a:t>
            </a:r>
          </a:p>
          <a:p>
            <a:r>
              <a:rPr lang="en-US" altLang="en-US" sz="1200" b="0" dirty="0" smtClean="0"/>
              <a:t>Bonus algorithms will compute recommended bonus amounts based on the midpoint of the work level to which the employee is assigned. </a:t>
            </a:r>
          </a:p>
          <a:p>
            <a:endParaRPr lang="en-US" altLang="en-US" sz="1200" b="0" dirty="0" smtClean="0"/>
          </a:p>
          <a:p>
            <a:r>
              <a:rPr lang="en-US" altLang="en-US" sz="1200" b="0" dirty="0" smtClean="0"/>
              <a:t>GG employees pay band in CWB relates to the work category and work level assigned to each employee in the pay pool. Salary ranges established for DCIPS banded employees will be utilized for both GG and banded employees. </a:t>
            </a:r>
            <a:endParaRPr lang="en-US" altLang="en-US" sz="1200" b="0" dirty="0">
              <a:solidFill>
                <a:srgbClr val="000000"/>
              </a:solidFill>
              <a:latin typeface="Garamond" panose="02020404030301010803" pitchFamily="18" charset="0"/>
            </a:endParaRPr>
          </a:p>
        </p:txBody>
      </p:sp>
      <p:sp>
        <p:nvSpPr>
          <p:cNvPr id="2" name="Slide Number Placeholder 1"/>
          <p:cNvSpPr>
            <a:spLocks noGrp="1"/>
          </p:cNvSpPr>
          <p:nvPr>
            <p:ph type="sldNum" sz="quarter" idx="10"/>
          </p:nvPr>
        </p:nvSpPr>
        <p:spPr/>
        <p:txBody>
          <a:bodyPr/>
          <a:lstStyle/>
          <a:p>
            <a:fld id="{D402C142-96CE-4996-AF43-F6624575A537}" type="slidenum">
              <a:rPr lang="en-US" smtClean="0"/>
              <a:t>3</a:t>
            </a:fld>
            <a:endParaRPr lang="en-US"/>
          </a:p>
        </p:txBody>
      </p:sp>
    </p:spTree>
    <p:extLst>
      <p:ext uri="{BB962C8B-B14F-4D97-AF65-F5344CB8AC3E}">
        <p14:creationId xmlns:p14="http://schemas.microsoft.com/office/powerpoint/2010/main" val="3552430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8D6B79D-A167-4EEB-B7CA-2999BF3E74C0}"/>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1DF4D74C-0B00-4BAB-A2EE-0D5E7FA6CA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This concludes the first presentation in the 18-part series for CWB training.  To continue training, view the next Presentation, entitled Pay Pools.</a:t>
            </a:r>
            <a:endParaRPr lang="en-US" altLang="en-US" dirty="0">
              <a:latin typeface="Arial" panose="020B0604020202020204" pitchFamily="34" charset="0"/>
            </a:endParaRPr>
          </a:p>
        </p:txBody>
      </p:sp>
      <p:sp>
        <p:nvSpPr>
          <p:cNvPr id="2" name="Slide Number Placeholder 1"/>
          <p:cNvSpPr>
            <a:spLocks noGrp="1"/>
          </p:cNvSpPr>
          <p:nvPr>
            <p:ph type="sldNum" sz="quarter" idx="10"/>
          </p:nvPr>
        </p:nvSpPr>
        <p:spPr/>
        <p:txBody>
          <a:bodyPr/>
          <a:lstStyle/>
          <a:p>
            <a:fld id="{D402C142-96CE-4996-AF43-F6624575A537}" type="slidenum">
              <a:rPr lang="en-US" smtClean="0"/>
              <a:t>4</a:t>
            </a:fld>
            <a:endParaRPr lang="en-US"/>
          </a:p>
        </p:txBody>
      </p:sp>
    </p:spTree>
    <p:extLst>
      <p:ext uri="{BB962C8B-B14F-4D97-AF65-F5344CB8AC3E}">
        <p14:creationId xmlns:p14="http://schemas.microsoft.com/office/powerpoint/2010/main" val="966122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B45897-F4EB-4878-8FB9-2E7CA1311FC0}"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1238794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B45897-F4EB-4878-8FB9-2E7CA1311FC0}"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1785084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B45897-F4EB-4878-8FB9-2E7CA1311FC0}"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4125421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B45897-F4EB-4878-8FB9-2E7CA1311FC0}"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2426428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B45897-F4EB-4878-8FB9-2E7CA1311FC0}"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2264901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B45897-F4EB-4878-8FB9-2E7CA1311FC0}"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346885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B45897-F4EB-4878-8FB9-2E7CA1311FC0}" type="datetimeFigureOut">
              <a:rPr lang="en-US" smtClean="0"/>
              <a:t>8/5/2019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3299384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B45897-F4EB-4878-8FB9-2E7CA1311FC0}" type="datetimeFigureOut">
              <a:rPr lang="en-US" smtClean="0"/>
              <a:t>8/5/2019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181723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45897-F4EB-4878-8FB9-2E7CA1311FC0}" type="datetimeFigureOut">
              <a:rPr lang="en-US" smtClean="0"/>
              <a:t>8/5/2019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168911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B45897-F4EB-4878-8FB9-2E7CA1311FC0}"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1972293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B45897-F4EB-4878-8FB9-2E7CA1311FC0}"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2764807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45897-F4EB-4878-8FB9-2E7CA1311FC0}" type="datetimeFigureOut">
              <a:rPr lang="en-US" smtClean="0"/>
              <a:t>8/5/2019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1C3F0-B953-49E0-82DB-5558010387F0}" type="slidenum">
              <a:rPr lang="en-US" smtClean="0"/>
              <a:t>‹#›</a:t>
            </a:fld>
            <a:endParaRPr lang="en-US"/>
          </a:p>
        </p:txBody>
      </p:sp>
    </p:spTree>
    <p:extLst>
      <p:ext uri="{BB962C8B-B14F-4D97-AF65-F5344CB8AC3E}">
        <p14:creationId xmlns:p14="http://schemas.microsoft.com/office/powerpoint/2010/main" val="1205907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1">
            <a:extLst>
              <a:ext uri="{FF2B5EF4-FFF2-40B4-BE49-F238E27FC236}">
                <a16:creationId xmlns:a16="http://schemas.microsoft.com/office/drawing/2014/main" id="{1753503B-B9BF-4971-B777-8ED26A3AD2BB}"/>
              </a:ext>
            </a:extLst>
          </p:cNvPr>
          <p:cNvSpPr>
            <a:spLocks noChangeArrowheads="1"/>
          </p:cNvSpPr>
          <p:nvPr/>
        </p:nvSpPr>
        <p:spPr bwMode="auto">
          <a:xfrm>
            <a:off x="209550" y="4443413"/>
            <a:ext cx="870585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SzPct val="90000"/>
              <a:buFont typeface="Wingdings" panose="05000000000000000000" pitchFamily="2" charset="2"/>
              <a:buChar char="q"/>
              <a:defRPr sz="2400">
                <a:solidFill>
                  <a:srgbClr val="081D54"/>
                </a:solidFill>
                <a:latin typeface="Arial" panose="020B0604020202020204" pitchFamily="34" charset="0"/>
              </a:defRPr>
            </a:lvl1pPr>
            <a:lvl2pPr marL="633413" indent="-238125">
              <a:lnSpc>
                <a:spcPct val="90000"/>
              </a:lnSpc>
              <a:spcBef>
                <a:spcPct val="30000"/>
              </a:spcBef>
              <a:buFont typeface="Univers" panose="020B0503020202020204" pitchFamily="34" charset="0"/>
              <a:buChar char="-"/>
              <a:defRPr sz="2200">
                <a:solidFill>
                  <a:srgbClr val="081D54"/>
                </a:solidFill>
                <a:latin typeface="Arial" panose="020B0604020202020204" pitchFamily="34" charset="0"/>
              </a:defRPr>
            </a:lvl2pPr>
            <a:lvl3pPr marL="974725" indent="-227013">
              <a:lnSpc>
                <a:spcPct val="90000"/>
              </a:lnSpc>
              <a:spcBef>
                <a:spcPct val="20000"/>
              </a:spcBef>
              <a:buSzPct val="75000"/>
              <a:buFont typeface="Wingdings 2" panose="05020102010507070707" pitchFamily="18" charset="2"/>
              <a:buChar char="¢"/>
              <a:defRPr sz="2000" i="1">
                <a:solidFill>
                  <a:srgbClr val="081D54"/>
                </a:solidFill>
                <a:latin typeface="Arial" panose="020B0604020202020204" pitchFamily="34" charset="0"/>
              </a:defRPr>
            </a:lvl3pPr>
            <a:lvl4pPr marL="1316038" indent="-227013">
              <a:spcBef>
                <a:spcPct val="20000"/>
              </a:spcBef>
              <a:buSzPct val="80000"/>
              <a:buFont typeface="Wingdings" panose="05000000000000000000" pitchFamily="2" charset="2"/>
              <a:buChar char="v"/>
              <a:defRPr sz="2000">
                <a:solidFill>
                  <a:srgbClr val="081D54"/>
                </a:solidFill>
                <a:latin typeface="Arial Narrow" panose="020B0606020202030204" pitchFamily="34" charset="0"/>
              </a:defRPr>
            </a:lvl4pPr>
            <a:lvl5pPr marL="1657350" indent="-227013">
              <a:spcBef>
                <a:spcPct val="20000"/>
              </a:spcBef>
              <a:buFont typeface="Wingdings" panose="05000000000000000000" pitchFamily="2" charset="2"/>
              <a:buChar char="w"/>
              <a:defRPr sz="1600" i="1">
                <a:solidFill>
                  <a:srgbClr val="081D54"/>
                </a:solidFill>
                <a:latin typeface="Arial Narrow" panose="020B0606020202030204" pitchFamily="34" charset="0"/>
              </a:defRPr>
            </a:lvl5pPr>
            <a:lvl6pPr marL="21145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6pPr>
            <a:lvl7pPr marL="25717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7pPr>
            <a:lvl8pPr marL="30289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8pPr>
            <a:lvl9pPr marL="34861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9pPr>
          </a:lstStyle>
          <a:p>
            <a:pPr algn="ctr">
              <a:lnSpc>
                <a:spcPct val="90000"/>
              </a:lnSpc>
              <a:spcBef>
                <a:spcPct val="0"/>
              </a:spcBef>
              <a:buSzTx/>
              <a:buFontTx/>
              <a:buNone/>
            </a:pPr>
            <a:endParaRPr lang="en-US" altLang="en-US" sz="3200"/>
          </a:p>
          <a:p>
            <a:pPr algn="ctr">
              <a:lnSpc>
                <a:spcPct val="90000"/>
              </a:lnSpc>
              <a:spcBef>
                <a:spcPct val="0"/>
              </a:spcBef>
              <a:buSzTx/>
              <a:buFont typeface="Wingdings" panose="05000000000000000000" pitchFamily="2" charset="2"/>
              <a:buNone/>
            </a:pPr>
            <a:endParaRPr lang="en-US" altLang="en-US" sz="2000" b="0"/>
          </a:p>
          <a:p>
            <a:pPr algn="ctr">
              <a:lnSpc>
                <a:spcPct val="90000"/>
              </a:lnSpc>
              <a:spcBef>
                <a:spcPct val="0"/>
              </a:spcBef>
              <a:buSzTx/>
              <a:buFont typeface="Wingdings" panose="05000000000000000000" pitchFamily="2" charset="2"/>
              <a:buNone/>
            </a:pPr>
            <a:endParaRPr lang="en-US" altLang="en-US" sz="2000" b="0"/>
          </a:p>
          <a:p>
            <a:pPr algn="ctr">
              <a:lnSpc>
                <a:spcPct val="90000"/>
              </a:lnSpc>
              <a:spcBef>
                <a:spcPct val="0"/>
              </a:spcBef>
              <a:buSzTx/>
              <a:buFont typeface="Wingdings" panose="05000000000000000000" pitchFamily="2" charset="2"/>
              <a:buNone/>
            </a:pPr>
            <a:endParaRPr lang="en-US" altLang="en-US" sz="2000" b="0"/>
          </a:p>
          <a:p>
            <a:pPr algn="ctr">
              <a:lnSpc>
                <a:spcPct val="90000"/>
              </a:lnSpc>
              <a:spcBef>
                <a:spcPct val="0"/>
              </a:spcBef>
              <a:buSzTx/>
              <a:buFont typeface="Wingdings" panose="05000000000000000000" pitchFamily="2" charset="2"/>
              <a:buNone/>
            </a:pPr>
            <a:endParaRPr lang="en-US" altLang="en-US" sz="2000" b="0"/>
          </a:p>
          <a:p>
            <a:pPr algn="ctr">
              <a:lnSpc>
                <a:spcPct val="90000"/>
              </a:lnSpc>
              <a:spcBef>
                <a:spcPct val="0"/>
              </a:spcBef>
              <a:buSzTx/>
              <a:buFont typeface="Wingdings" panose="05000000000000000000" pitchFamily="2" charset="2"/>
              <a:buNone/>
            </a:pPr>
            <a:endParaRPr lang="en-US" altLang="en-US" sz="2000" b="0"/>
          </a:p>
          <a:p>
            <a:pPr algn="ctr">
              <a:spcBef>
                <a:spcPct val="0"/>
              </a:spcBef>
              <a:buFontTx/>
              <a:buNone/>
            </a:pPr>
            <a:endParaRPr lang="en-US" altLang="en-US">
              <a:solidFill>
                <a:srgbClr val="002060"/>
              </a:solidFill>
            </a:endParaRPr>
          </a:p>
        </p:txBody>
      </p:sp>
      <p:sp>
        <p:nvSpPr>
          <p:cNvPr id="4100" name="Rectangle 2">
            <a:extLst>
              <a:ext uri="{FF2B5EF4-FFF2-40B4-BE49-F238E27FC236}">
                <a16:creationId xmlns:a16="http://schemas.microsoft.com/office/drawing/2014/main" id="{781CD62E-735B-44CA-AACF-D05E77B1B6F4}"/>
              </a:ext>
            </a:extLst>
          </p:cNvPr>
          <p:cNvSpPr>
            <a:spLocks noChangeArrowheads="1"/>
          </p:cNvSpPr>
          <p:nvPr/>
        </p:nvSpPr>
        <p:spPr bwMode="auto">
          <a:xfrm>
            <a:off x="431346" y="2911559"/>
            <a:ext cx="8334375"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algn="ctr">
              <a:lnSpc>
                <a:spcPct val="90000"/>
              </a:lnSpc>
            </a:pPr>
            <a:r>
              <a:rPr lang="en-US" altLang="en-US" sz="4800" dirty="0">
                <a:solidFill>
                  <a:srgbClr val="002060"/>
                </a:solidFill>
              </a:rPr>
              <a:t>Compensation Workbench (CWB)</a:t>
            </a:r>
            <a:endParaRPr lang="en-US" altLang="en-US" dirty="0">
              <a:solidFill>
                <a:srgbClr val="002060"/>
              </a:solidFill>
            </a:endParaRPr>
          </a:p>
        </p:txBody>
      </p:sp>
      <p:pic>
        <p:nvPicPr>
          <p:cNvPr id="6" name="Picture 22" descr="DCIPS_blue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288"/>
            <a:ext cx="259715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23"/>
          <p:cNvSpPr>
            <a:spLocks noChangeShapeType="1"/>
          </p:cNvSpPr>
          <p:nvPr/>
        </p:nvSpPr>
        <p:spPr bwMode="auto">
          <a:xfrm>
            <a:off x="584200" y="1150938"/>
            <a:ext cx="7924800" cy="0"/>
          </a:xfrm>
          <a:prstGeom prst="line">
            <a:avLst/>
          </a:prstGeom>
          <a:noFill/>
          <a:ln w="63500" cmpd="thinThick">
            <a:solidFill>
              <a:srgbClr val="081D54"/>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9" name="Audio 4">
            <a:hlinkClick r:id="" action="ppaction://media"/>
            <a:extLst>
              <a:ext uri="{FF2B5EF4-FFF2-40B4-BE49-F238E27FC236}">
                <a16:creationId xmlns:a16="http://schemas.microsoft.com/office/drawing/2014/main" id="{3C973038-1EBB-4DE2-BB31-639260D8ED1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22485" y="5976730"/>
            <a:ext cx="643236" cy="643236"/>
          </a:xfrm>
          <a:prstGeom prst="rect">
            <a:avLst/>
          </a:prstGeom>
        </p:spPr>
      </p:pic>
    </p:spTree>
    <p:extLst>
      <p:ext uri="{BB962C8B-B14F-4D97-AF65-F5344CB8AC3E}">
        <p14:creationId xmlns:p14="http://schemas.microsoft.com/office/powerpoint/2010/main" val="305900163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41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1">
            <a:extLst>
              <a:ext uri="{FF2B5EF4-FFF2-40B4-BE49-F238E27FC236}">
                <a16:creationId xmlns:a16="http://schemas.microsoft.com/office/drawing/2014/main" id="{1753503B-B9BF-4971-B777-8ED26A3AD2BB}"/>
              </a:ext>
            </a:extLst>
          </p:cNvPr>
          <p:cNvSpPr>
            <a:spLocks noChangeArrowheads="1"/>
          </p:cNvSpPr>
          <p:nvPr/>
        </p:nvSpPr>
        <p:spPr bwMode="auto">
          <a:xfrm>
            <a:off x="209550" y="4443413"/>
            <a:ext cx="870585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SzPct val="90000"/>
              <a:buFont typeface="Wingdings" panose="05000000000000000000" pitchFamily="2" charset="2"/>
              <a:buChar char="q"/>
              <a:defRPr sz="2400">
                <a:solidFill>
                  <a:srgbClr val="081D54"/>
                </a:solidFill>
                <a:latin typeface="Arial" panose="020B0604020202020204" pitchFamily="34" charset="0"/>
              </a:defRPr>
            </a:lvl1pPr>
            <a:lvl2pPr marL="633413" indent="-238125">
              <a:lnSpc>
                <a:spcPct val="90000"/>
              </a:lnSpc>
              <a:spcBef>
                <a:spcPct val="30000"/>
              </a:spcBef>
              <a:buFont typeface="Univers" panose="020B0503020202020204" pitchFamily="34" charset="0"/>
              <a:buChar char="-"/>
              <a:defRPr sz="2200">
                <a:solidFill>
                  <a:srgbClr val="081D54"/>
                </a:solidFill>
                <a:latin typeface="Arial" panose="020B0604020202020204" pitchFamily="34" charset="0"/>
              </a:defRPr>
            </a:lvl2pPr>
            <a:lvl3pPr marL="974725" indent="-227013">
              <a:lnSpc>
                <a:spcPct val="90000"/>
              </a:lnSpc>
              <a:spcBef>
                <a:spcPct val="20000"/>
              </a:spcBef>
              <a:buSzPct val="75000"/>
              <a:buFont typeface="Wingdings 2" panose="05020102010507070707" pitchFamily="18" charset="2"/>
              <a:buChar char="¢"/>
              <a:defRPr sz="2000" i="1">
                <a:solidFill>
                  <a:srgbClr val="081D54"/>
                </a:solidFill>
                <a:latin typeface="Arial" panose="020B0604020202020204" pitchFamily="34" charset="0"/>
              </a:defRPr>
            </a:lvl3pPr>
            <a:lvl4pPr marL="1316038" indent="-227013">
              <a:spcBef>
                <a:spcPct val="20000"/>
              </a:spcBef>
              <a:buSzPct val="80000"/>
              <a:buFont typeface="Wingdings" panose="05000000000000000000" pitchFamily="2" charset="2"/>
              <a:buChar char="v"/>
              <a:defRPr sz="2000">
                <a:solidFill>
                  <a:srgbClr val="081D54"/>
                </a:solidFill>
                <a:latin typeface="Arial Narrow" panose="020B0606020202030204" pitchFamily="34" charset="0"/>
              </a:defRPr>
            </a:lvl4pPr>
            <a:lvl5pPr marL="1657350" indent="-227013">
              <a:spcBef>
                <a:spcPct val="20000"/>
              </a:spcBef>
              <a:buFont typeface="Wingdings" panose="05000000000000000000" pitchFamily="2" charset="2"/>
              <a:buChar char="w"/>
              <a:defRPr sz="1600" i="1">
                <a:solidFill>
                  <a:srgbClr val="081D54"/>
                </a:solidFill>
                <a:latin typeface="Arial Narrow" panose="020B0606020202030204" pitchFamily="34" charset="0"/>
              </a:defRPr>
            </a:lvl5pPr>
            <a:lvl6pPr marL="21145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6pPr>
            <a:lvl7pPr marL="25717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7pPr>
            <a:lvl8pPr marL="30289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8pPr>
            <a:lvl9pPr marL="34861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9pPr>
          </a:lstStyle>
          <a:p>
            <a:pPr algn="ctr">
              <a:lnSpc>
                <a:spcPct val="90000"/>
              </a:lnSpc>
              <a:spcBef>
                <a:spcPct val="0"/>
              </a:spcBef>
              <a:buSzTx/>
              <a:buFontTx/>
              <a:buNone/>
            </a:pPr>
            <a:endParaRPr lang="en-US" altLang="en-US" sz="3200"/>
          </a:p>
          <a:p>
            <a:pPr algn="ctr">
              <a:lnSpc>
                <a:spcPct val="90000"/>
              </a:lnSpc>
              <a:spcBef>
                <a:spcPct val="0"/>
              </a:spcBef>
              <a:buSzTx/>
              <a:buFont typeface="Wingdings" panose="05000000000000000000" pitchFamily="2" charset="2"/>
              <a:buNone/>
            </a:pPr>
            <a:endParaRPr lang="en-US" altLang="en-US" sz="2000" b="0"/>
          </a:p>
          <a:p>
            <a:pPr algn="ctr">
              <a:lnSpc>
                <a:spcPct val="90000"/>
              </a:lnSpc>
              <a:spcBef>
                <a:spcPct val="0"/>
              </a:spcBef>
              <a:buSzTx/>
              <a:buFont typeface="Wingdings" panose="05000000000000000000" pitchFamily="2" charset="2"/>
              <a:buNone/>
            </a:pPr>
            <a:endParaRPr lang="en-US" altLang="en-US" sz="2000" b="0"/>
          </a:p>
          <a:p>
            <a:pPr algn="ctr">
              <a:lnSpc>
                <a:spcPct val="90000"/>
              </a:lnSpc>
              <a:spcBef>
                <a:spcPct val="0"/>
              </a:spcBef>
              <a:buSzTx/>
              <a:buFont typeface="Wingdings" panose="05000000000000000000" pitchFamily="2" charset="2"/>
              <a:buNone/>
            </a:pPr>
            <a:endParaRPr lang="en-US" altLang="en-US" sz="2000" b="0"/>
          </a:p>
          <a:p>
            <a:pPr algn="ctr">
              <a:lnSpc>
                <a:spcPct val="90000"/>
              </a:lnSpc>
              <a:spcBef>
                <a:spcPct val="0"/>
              </a:spcBef>
              <a:buSzTx/>
              <a:buFont typeface="Wingdings" panose="05000000000000000000" pitchFamily="2" charset="2"/>
              <a:buNone/>
            </a:pPr>
            <a:endParaRPr lang="en-US" altLang="en-US" sz="2000" b="0"/>
          </a:p>
          <a:p>
            <a:pPr algn="ctr">
              <a:lnSpc>
                <a:spcPct val="90000"/>
              </a:lnSpc>
              <a:spcBef>
                <a:spcPct val="0"/>
              </a:spcBef>
              <a:buSzTx/>
              <a:buFont typeface="Wingdings" panose="05000000000000000000" pitchFamily="2" charset="2"/>
              <a:buNone/>
            </a:pPr>
            <a:endParaRPr lang="en-US" altLang="en-US" sz="2000" b="0"/>
          </a:p>
          <a:p>
            <a:pPr algn="ctr">
              <a:spcBef>
                <a:spcPct val="0"/>
              </a:spcBef>
              <a:buFontTx/>
              <a:buNone/>
            </a:pPr>
            <a:endParaRPr lang="en-US" altLang="en-US">
              <a:solidFill>
                <a:srgbClr val="002060"/>
              </a:solidFill>
            </a:endParaRPr>
          </a:p>
        </p:txBody>
      </p:sp>
      <p:sp>
        <p:nvSpPr>
          <p:cNvPr id="4100" name="Rectangle 2">
            <a:extLst>
              <a:ext uri="{FF2B5EF4-FFF2-40B4-BE49-F238E27FC236}">
                <a16:creationId xmlns:a16="http://schemas.microsoft.com/office/drawing/2014/main" id="{781CD62E-735B-44CA-AACF-D05E77B1B6F4}"/>
              </a:ext>
            </a:extLst>
          </p:cNvPr>
          <p:cNvSpPr>
            <a:spLocks noChangeArrowheads="1"/>
          </p:cNvSpPr>
          <p:nvPr/>
        </p:nvSpPr>
        <p:spPr bwMode="auto">
          <a:xfrm>
            <a:off x="317046" y="1250949"/>
            <a:ext cx="849085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800" b="0" dirty="0">
                <a:solidFill>
                  <a:srgbClr val="000000"/>
                </a:solidFill>
                <a:latin typeface="Calibri" panose="020F0502020204030204" pitchFamily="34" charset="0"/>
                <a:cs typeface="Calibri" panose="020F0502020204030204" pitchFamily="34" charset="0"/>
              </a:rPr>
              <a:t>The Compensation Workbench (CWB) is a tool that helps Defense Civilian Intelligence Personnel System (DCIPS) organizations facilitate their pay pool panel meetings. </a:t>
            </a:r>
          </a:p>
          <a:p>
            <a:endParaRPr lang="en-US" altLang="en-US" sz="2800" b="0" dirty="0">
              <a:solidFill>
                <a:srgbClr val="000000"/>
              </a:solidFill>
              <a:latin typeface="Calibri" panose="020F0502020204030204" pitchFamily="34" charset="0"/>
              <a:cs typeface="Calibri" panose="020F0502020204030204" pitchFamily="34" charset="0"/>
            </a:endParaRPr>
          </a:p>
          <a:p>
            <a:r>
              <a:rPr lang="en-US" altLang="en-US" sz="2800" b="0" dirty="0">
                <a:solidFill>
                  <a:srgbClr val="000000"/>
                </a:solidFill>
                <a:latin typeface="Calibri" panose="020F0502020204030204" pitchFamily="34" charset="0"/>
                <a:cs typeface="Calibri" panose="020F0502020204030204" pitchFamily="34" charset="0"/>
              </a:rPr>
              <a:t>It is a spreadsheet that contains all the functionality needed to conduct an effective pay pool panel:  Set up and lock a pay pool budget; generate and adjust salary increase (NGA Only); determine bonus amounts based on approved DCIPS algorithms; generate multiple statistics and charts of ratings and bonus amounts; and to generate employee notices of estimated bonus amounts.</a:t>
            </a:r>
            <a:endParaRPr lang="en-US" altLang="en-US" sz="2800" dirty="0">
              <a:solidFill>
                <a:srgbClr val="002060"/>
              </a:solidFill>
              <a:latin typeface="Calibri" panose="020F0502020204030204" pitchFamily="34" charset="0"/>
              <a:cs typeface="Calibri" panose="020F0502020204030204" pitchFamily="34" charset="0"/>
            </a:endParaRPr>
          </a:p>
        </p:txBody>
      </p:sp>
      <p:pic>
        <p:nvPicPr>
          <p:cNvPr id="6" name="Picture 22" descr="DCIPS_blue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288"/>
            <a:ext cx="259715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23"/>
          <p:cNvSpPr>
            <a:spLocks noChangeShapeType="1"/>
          </p:cNvSpPr>
          <p:nvPr/>
        </p:nvSpPr>
        <p:spPr bwMode="auto">
          <a:xfrm>
            <a:off x="584200" y="1150938"/>
            <a:ext cx="7924800" cy="0"/>
          </a:xfrm>
          <a:prstGeom prst="line">
            <a:avLst/>
          </a:prstGeom>
          <a:noFill/>
          <a:ln w="63500" cmpd="thinThick">
            <a:solidFill>
              <a:srgbClr val="081D5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2">
            <a:extLst>
              <a:ext uri="{FF2B5EF4-FFF2-40B4-BE49-F238E27FC236}">
                <a16:creationId xmlns:a16="http://schemas.microsoft.com/office/drawing/2014/main" id="{F56C692E-4420-4518-8ACD-5FFDC6F2CFB6}"/>
              </a:ext>
            </a:extLst>
          </p:cNvPr>
          <p:cNvSpPr txBox="1">
            <a:spLocks noChangeArrowheads="1"/>
          </p:cNvSpPr>
          <p:nvPr/>
        </p:nvSpPr>
        <p:spPr>
          <a:xfrm>
            <a:off x="798513" y="163512"/>
            <a:ext cx="7886700" cy="9382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i="1" dirty="0">
                <a:solidFill>
                  <a:srgbClr val="002060"/>
                </a:solidFill>
                <a:latin typeface="Arial" panose="020B0604020202020204" pitchFamily="34" charset="0"/>
                <a:cs typeface="Arial" panose="020B0604020202020204" pitchFamily="34" charset="0"/>
              </a:rPr>
              <a:t>What is the CWB?</a:t>
            </a:r>
          </a:p>
        </p:txBody>
      </p:sp>
      <p:pic>
        <p:nvPicPr>
          <p:cNvPr id="9" name="Audio 2">
            <a:hlinkClick r:id="" action="ppaction://media"/>
            <a:extLst>
              <a:ext uri="{FF2B5EF4-FFF2-40B4-BE49-F238E27FC236}">
                <a16:creationId xmlns:a16="http://schemas.microsoft.com/office/drawing/2014/main" id="{5133FCC0-4B32-4B45-9069-3C3372E559E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05800" y="6118225"/>
            <a:ext cx="609600" cy="609600"/>
          </a:xfrm>
          <a:prstGeom prst="rect">
            <a:avLst/>
          </a:prstGeom>
        </p:spPr>
      </p:pic>
    </p:spTree>
    <p:extLst>
      <p:ext uri="{BB962C8B-B14F-4D97-AF65-F5344CB8AC3E}">
        <p14:creationId xmlns:p14="http://schemas.microsoft.com/office/powerpoint/2010/main" val="46576965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1">
            <a:extLst>
              <a:ext uri="{FF2B5EF4-FFF2-40B4-BE49-F238E27FC236}">
                <a16:creationId xmlns:a16="http://schemas.microsoft.com/office/drawing/2014/main" id="{1753503B-B9BF-4971-B777-8ED26A3AD2BB}"/>
              </a:ext>
            </a:extLst>
          </p:cNvPr>
          <p:cNvSpPr>
            <a:spLocks noChangeArrowheads="1"/>
          </p:cNvSpPr>
          <p:nvPr/>
        </p:nvSpPr>
        <p:spPr bwMode="auto">
          <a:xfrm>
            <a:off x="209550" y="4443413"/>
            <a:ext cx="870585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SzPct val="90000"/>
              <a:buFont typeface="Wingdings" panose="05000000000000000000" pitchFamily="2" charset="2"/>
              <a:buChar char="q"/>
              <a:defRPr sz="2400">
                <a:solidFill>
                  <a:srgbClr val="081D54"/>
                </a:solidFill>
                <a:latin typeface="Arial" panose="020B0604020202020204" pitchFamily="34" charset="0"/>
              </a:defRPr>
            </a:lvl1pPr>
            <a:lvl2pPr marL="633413" indent="-238125">
              <a:lnSpc>
                <a:spcPct val="90000"/>
              </a:lnSpc>
              <a:spcBef>
                <a:spcPct val="30000"/>
              </a:spcBef>
              <a:buFont typeface="Univers" panose="020B0503020202020204" pitchFamily="34" charset="0"/>
              <a:buChar char="-"/>
              <a:defRPr sz="2200">
                <a:solidFill>
                  <a:srgbClr val="081D54"/>
                </a:solidFill>
                <a:latin typeface="Arial" panose="020B0604020202020204" pitchFamily="34" charset="0"/>
              </a:defRPr>
            </a:lvl2pPr>
            <a:lvl3pPr marL="974725" indent="-227013">
              <a:lnSpc>
                <a:spcPct val="90000"/>
              </a:lnSpc>
              <a:spcBef>
                <a:spcPct val="20000"/>
              </a:spcBef>
              <a:buSzPct val="75000"/>
              <a:buFont typeface="Wingdings 2" panose="05020102010507070707" pitchFamily="18" charset="2"/>
              <a:buChar char="¢"/>
              <a:defRPr sz="2000" i="1">
                <a:solidFill>
                  <a:srgbClr val="081D54"/>
                </a:solidFill>
                <a:latin typeface="Arial" panose="020B0604020202020204" pitchFamily="34" charset="0"/>
              </a:defRPr>
            </a:lvl3pPr>
            <a:lvl4pPr marL="1316038" indent="-227013">
              <a:spcBef>
                <a:spcPct val="20000"/>
              </a:spcBef>
              <a:buSzPct val="80000"/>
              <a:buFont typeface="Wingdings" panose="05000000000000000000" pitchFamily="2" charset="2"/>
              <a:buChar char="v"/>
              <a:defRPr sz="2000">
                <a:solidFill>
                  <a:srgbClr val="081D54"/>
                </a:solidFill>
                <a:latin typeface="Arial Narrow" panose="020B0606020202030204" pitchFamily="34" charset="0"/>
              </a:defRPr>
            </a:lvl4pPr>
            <a:lvl5pPr marL="1657350" indent="-227013">
              <a:spcBef>
                <a:spcPct val="20000"/>
              </a:spcBef>
              <a:buFont typeface="Wingdings" panose="05000000000000000000" pitchFamily="2" charset="2"/>
              <a:buChar char="w"/>
              <a:defRPr sz="1600" i="1">
                <a:solidFill>
                  <a:srgbClr val="081D54"/>
                </a:solidFill>
                <a:latin typeface="Arial Narrow" panose="020B0606020202030204" pitchFamily="34" charset="0"/>
              </a:defRPr>
            </a:lvl5pPr>
            <a:lvl6pPr marL="21145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6pPr>
            <a:lvl7pPr marL="25717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7pPr>
            <a:lvl8pPr marL="30289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8pPr>
            <a:lvl9pPr marL="34861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9pPr>
          </a:lstStyle>
          <a:p>
            <a:pPr algn="ctr">
              <a:lnSpc>
                <a:spcPct val="90000"/>
              </a:lnSpc>
              <a:spcBef>
                <a:spcPct val="0"/>
              </a:spcBef>
              <a:buSzTx/>
              <a:buFontTx/>
              <a:buNone/>
            </a:pPr>
            <a:endParaRPr lang="en-US" altLang="en-US" sz="3200"/>
          </a:p>
          <a:p>
            <a:pPr algn="ctr">
              <a:lnSpc>
                <a:spcPct val="90000"/>
              </a:lnSpc>
              <a:spcBef>
                <a:spcPct val="0"/>
              </a:spcBef>
              <a:buSzTx/>
              <a:buFont typeface="Wingdings" panose="05000000000000000000" pitchFamily="2" charset="2"/>
              <a:buNone/>
            </a:pPr>
            <a:endParaRPr lang="en-US" altLang="en-US" sz="2000" b="0"/>
          </a:p>
          <a:p>
            <a:pPr algn="ctr">
              <a:lnSpc>
                <a:spcPct val="90000"/>
              </a:lnSpc>
              <a:spcBef>
                <a:spcPct val="0"/>
              </a:spcBef>
              <a:buSzTx/>
              <a:buFont typeface="Wingdings" panose="05000000000000000000" pitchFamily="2" charset="2"/>
              <a:buNone/>
            </a:pPr>
            <a:endParaRPr lang="en-US" altLang="en-US" sz="2000" b="0"/>
          </a:p>
          <a:p>
            <a:pPr algn="ctr">
              <a:lnSpc>
                <a:spcPct val="90000"/>
              </a:lnSpc>
              <a:spcBef>
                <a:spcPct val="0"/>
              </a:spcBef>
              <a:buSzTx/>
              <a:buFont typeface="Wingdings" panose="05000000000000000000" pitchFamily="2" charset="2"/>
              <a:buNone/>
            </a:pPr>
            <a:endParaRPr lang="en-US" altLang="en-US" sz="2000" b="0"/>
          </a:p>
          <a:p>
            <a:pPr algn="ctr">
              <a:lnSpc>
                <a:spcPct val="90000"/>
              </a:lnSpc>
              <a:spcBef>
                <a:spcPct val="0"/>
              </a:spcBef>
              <a:buSzTx/>
              <a:buFont typeface="Wingdings" panose="05000000000000000000" pitchFamily="2" charset="2"/>
              <a:buNone/>
            </a:pPr>
            <a:endParaRPr lang="en-US" altLang="en-US" sz="2000" b="0"/>
          </a:p>
          <a:p>
            <a:pPr algn="ctr">
              <a:lnSpc>
                <a:spcPct val="90000"/>
              </a:lnSpc>
              <a:spcBef>
                <a:spcPct val="0"/>
              </a:spcBef>
              <a:buSzTx/>
              <a:buFont typeface="Wingdings" panose="05000000000000000000" pitchFamily="2" charset="2"/>
              <a:buNone/>
            </a:pPr>
            <a:endParaRPr lang="en-US" altLang="en-US" sz="2000" b="0"/>
          </a:p>
          <a:p>
            <a:pPr algn="ctr">
              <a:spcBef>
                <a:spcPct val="0"/>
              </a:spcBef>
              <a:buFontTx/>
              <a:buNone/>
            </a:pPr>
            <a:endParaRPr lang="en-US" altLang="en-US">
              <a:solidFill>
                <a:srgbClr val="002060"/>
              </a:solidFill>
            </a:endParaRPr>
          </a:p>
        </p:txBody>
      </p:sp>
      <p:sp>
        <p:nvSpPr>
          <p:cNvPr id="4100" name="Rectangle 2">
            <a:extLst>
              <a:ext uri="{FF2B5EF4-FFF2-40B4-BE49-F238E27FC236}">
                <a16:creationId xmlns:a16="http://schemas.microsoft.com/office/drawing/2014/main" id="{781CD62E-735B-44CA-AACF-D05E77B1B6F4}"/>
              </a:ext>
            </a:extLst>
          </p:cNvPr>
          <p:cNvSpPr>
            <a:spLocks noChangeArrowheads="1"/>
          </p:cNvSpPr>
          <p:nvPr/>
        </p:nvSpPr>
        <p:spPr bwMode="auto">
          <a:xfrm>
            <a:off x="489743" y="1384084"/>
            <a:ext cx="828103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800" b="0" dirty="0">
                <a:solidFill>
                  <a:srgbClr val="000000"/>
                </a:solidFill>
                <a:latin typeface="Calibri" panose="020F0502020204030204" pitchFamily="34" charset="0"/>
                <a:cs typeface="Calibri" panose="020F0502020204030204" pitchFamily="34" charset="0"/>
              </a:rPr>
              <a:t>The CWB Guide is available on the DCIPS Website at:</a:t>
            </a:r>
          </a:p>
          <a:p>
            <a:endParaRPr lang="en-US" altLang="en-US" sz="2800" b="0" dirty="0">
              <a:solidFill>
                <a:srgbClr val="000000"/>
              </a:solidFill>
              <a:latin typeface="Calibri" panose="020F0502020204030204" pitchFamily="34" charset="0"/>
              <a:cs typeface="Calibri" panose="020F0502020204030204" pitchFamily="34" charset="0"/>
            </a:endParaRPr>
          </a:p>
          <a:p>
            <a:r>
              <a:rPr lang="en-US" altLang="en-US" sz="2800" b="0" dirty="0">
                <a:solidFill>
                  <a:srgbClr val="000000"/>
                </a:solidFill>
                <a:latin typeface="Calibri" panose="020F0502020204030204" pitchFamily="34" charset="0"/>
                <a:cs typeface="Calibri" panose="020F0502020204030204" pitchFamily="34" charset="0"/>
              </a:rPr>
              <a:t>https://dcips.defense.gov/Training/</a:t>
            </a:r>
          </a:p>
          <a:p>
            <a:endParaRPr lang="en-US" altLang="en-US" sz="2800" b="0" dirty="0">
              <a:solidFill>
                <a:srgbClr val="000000"/>
              </a:solidFill>
              <a:latin typeface="Calibri" panose="020F0502020204030204" pitchFamily="34" charset="0"/>
              <a:cs typeface="Calibri" panose="020F0502020204030204" pitchFamily="34" charset="0"/>
            </a:endParaRPr>
          </a:p>
          <a:p>
            <a:r>
              <a:rPr lang="en-US" altLang="en-US" sz="2800" b="0" dirty="0">
                <a:latin typeface="Calibri" panose="020F0502020204030204" pitchFamily="34" charset="0"/>
                <a:cs typeface="Calibri" panose="020F0502020204030204" pitchFamily="34" charset="0"/>
              </a:rPr>
              <a:t>This guide is for pay pool administrators, pay pool managers, pay pool panel members, and pay pool review authorities who are responsible for using the CWB during their organization’s pay pool process. The guide is also intended for HR practitioners who support DCIPS organizations. </a:t>
            </a:r>
          </a:p>
        </p:txBody>
      </p:sp>
      <p:pic>
        <p:nvPicPr>
          <p:cNvPr id="6" name="Picture 22" descr="DCIPS_blue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288"/>
            <a:ext cx="259715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23"/>
          <p:cNvSpPr>
            <a:spLocks noChangeShapeType="1"/>
          </p:cNvSpPr>
          <p:nvPr/>
        </p:nvSpPr>
        <p:spPr bwMode="auto">
          <a:xfrm>
            <a:off x="584200" y="1150938"/>
            <a:ext cx="7924800" cy="0"/>
          </a:xfrm>
          <a:prstGeom prst="line">
            <a:avLst/>
          </a:prstGeom>
          <a:noFill/>
          <a:ln w="63500" cmpd="thinThick">
            <a:solidFill>
              <a:srgbClr val="081D5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2">
            <a:extLst>
              <a:ext uri="{FF2B5EF4-FFF2-40B4-BE49-F238E27FC236}">
                <a16:creationId xmlns:a16="http://schemas.microsoft.com/office/drawing/2014/main" id="{F56C692E-4420-4518-8ACD-5FFDC6F2CFB6}"/>
              </a:ext>
            </a:extLst>
          </p:cNvPr>
          <p:cNvSpPr txBox="1">
            <a:spLocks noChangeArrowheads="1"/>
          </p:cNvSpPr>
          <p:nvPr/>
        </p:nvSpPr>
        <p:spPr>
          <a:xfrm>
            <a:off x="798513" y="163512"/>
            <a:ext cx="7886700" cy="93821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altLang="en-US" sz="3600" b="1" i="1" dirty="0">
                <a:solidFill>
                  <a:srgbClr val="002060"/>
                </a:solidFill>
                <a:latin typeface="Arial" panose="020B0604020202020204" pitchFamily="34" charset="0"/>
                <a:cs typeface="Arial" panose="020B0604020202020204" pitchFamily="34" charset="0"/>
              </a:rPr>
              <a:t>CWB Guide</a:t>
            </a:r>
          </a:p>
        </p:txBody>
      </p:sp>
      <p:pic>
        <p:nvPicPr>
          <p:cNvPr id="9" name="Audio 1">
            <a:hlinkClick r:id="" action="ppaction://media"/>
            <a:extLst>
              <a:ext uri="{FF2B5EF4-FFF2-40B4-BE49-F238E27FC236}">
                <a16:creationId xmlns:a16="http://schemas.microsoft.com/office/drawing/2014/main" id="{5543F0C3-DC97-497E-BC14-98D6BFAFC7C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2279338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1">
            <a:extLst>
              <a:ext uri="{FF2B5EF4-FFF2-40B4-BE49-F238E27FC236}">
                <a16:creationId xmlns:a16="http://schemas.microsoft.com/office/drawing/2014/main" id="{1753503B-B9BF-4971-B777-8ED26A3AD2BB}"/>
              </a:ext>
            </a:extLst>
          </p:cNvPr>
          <p:cNvSpPr>
            <a:spLocks noChangeArrowheads="1"/>
          </p:cNvSpPr>
          <p:nvPr/>
        </p:nvSpPr>
        <p:spPr bwMode="auto">
          <a:xfrm>
            <a:off x="209550" y="4443413"/>
            <a:ext cx="870585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SzPct val="90000"/>
              <a:buFont typeface="Wingdings" panose="05000000000000000000" pitchFamily="2" charset="2"/>
              <a:buChar char="q"/>
              <a:defRPr sz="2400">
                <a:solidFill>
                  <a:srgbClr val="081D54"/>
                </a:solidFill>
                <a:latin typeface="Arial" panose="020B0604020202020204" pitchFamily="34" charset="0"/>
              </a:defRPr>
            </a:lvl1pPr>
            <a:lvl2pPr marL="633413" indent="-238125">
              <a:lnSpc>
                <a:spcPct val="90000"/>
              </a:lnSpc>
              <a:spcBef>
                <a:spcPct val="30000"/>
              </a:spcBef>
              <a:buFont typeface="Univers" panose="020B0503020202020204" pitchFamily="34" charset="0"/>
              <a:buChar char="-"/>
              <a:defRPr sz="2200">
                <a:solidFill>
                  <a:srgbClr val="081D54"/>
                </a:solidFill>
                <a:latin typeface="Arial" panose="020B0604020202020204" pitchFamily="34" charset="0"/>
              </a:defRPr>
            </a:lvl2pPr>
            <a:lvl3pPr marL="974725" indent="-227013">
              <a:lnSpc>
                <a:spcPct val="90000"/>
              </a:lnSpc>
              <a:spcBef>
                <a:spcPct val="20000"/>
              </a:spcBef>
              <a:buSzPct val="75000"/>
              <a:buFont typeface="Wingdings 2" panose="05020102010507070707" pitchFamily="18" charset="2"/>
              <a:buChar char="¢"/>
              <a:defRPr sz="2000" i="1">
                <a:solidFill>
                  <a:srgbClr val="081D54"/>
                </a:solidFill>
                <a:latin typeface="Arial" panose="020B0604020202020204" pitchFamily="34" charset="0"/>
              </a:defRPr>
            </a:lvl3pPr>
            <a:lvl4pPr marL="1316038" indent="-227013">
              <a:spcBef>
                <a:spcPct val="20000"/>
              </a:spcBef>
              <a:buSzPct val="80000"/>
              <a:buFont typeface="Wingdings" panose="05000000000000000000" pitchFamily="2" charset="2"/>
              <a:buChar char="v"/>
              <a:defRPr sz="2000">
                <a:solidFill>
                  <a:srgbClr val="081D54"/>
                </a:solidFill>
                <a:latin typeface="Arial Narrow" panose="020B0606020202030204" pitchFamily="34" charset="0"/>
              </a:defRPr>
            </a:lvl4pPr>
            <a:lvl5pPr marL="1657350" indent="-227013">
              <a:spcBef>
                <a:spcPct val="20000"/>
              </a:spcBef>
              <a:buFont typeface="Wingdings" panose="05000000000000000000" pitchFamily="2" charset="2"/>
              <a:buChar char="w"/>
              <a:defRPr sz="1600" i="1">
                <a:solidFill>
                  <a:srgbClr val="081D54"/>
                </a:solidFill>
                <a:latin typeface="Arial Narrow" panose="020B0606020202030204" pitchFamily="34" charset="0"/>
              </a:defRPr>
            </a:lvl5pPr>
            <a:lvl6pPr marL="21145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6pPr>
            <a:lvl7pPr marL="25717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7pPr>
            <a:lvl8pPr marL="30289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8pPr>
            <a:lvl9pPr marL="34861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9pPr>
          </a:lstStyle>
          <a:p>
            <a:pPr marL="0" marR="0" lvl="0" indent="0" algn="ctr" defTabSz="457200" rtl="0" eaLnBrk="1" fontAlgn="auto" latinLnBrk="0" hangingPunct="1">
              <a:lnSpc>
                <a:spcPct val="9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100000"/>
              </a:lnSpc>
              <a:spcBef>
                <a:spcPct val="0"/>
              </a:spcBef>
              <a:spcAft>
                <a:spcPts val="0"/>
              </a:spcAft>
              <a:buClrTx/>
              <a:buSzPct val="90000"/>
              <a:buFontTx/>
              <a:buNone/>
              <a:tabLst/>
              <a:defRPr/>
            </a:pPr>
            <a:endParaRPr kumimoji="0" lang="en-US" altLang="en-US" sz="2400" b="0" i="0" u="none" strike="noStrike" kern="1200" cap="none" spc="0" normalizeH="0" baseline="0" noProof="0">
              <a:ln>
                <a:noFill/>
              </a:ln>
              <a:solidFill>
                <a:srgbClr val="002060"/>
              </a:solidFill>
              <a:effectLst/>
              <a:uLnTx/>
              <a:uFillTx/>
              <a:latin typeface="Arial" panose="020B0604020202020204" pitchFamily="34" charset="0"/>
              <a:ea typeface="+mn-ea"/>
              <a:cs typeface="+mn-cs"/>
            </a:endParaRPr>
          </a:p>
        </p:txBody>
      </p:sp>
      <p:sp>
        <p:nvSpPr>
          <p:cNvPr id="4100" name="Rectangle 2">
            <a:extLst>
              <a:ext uri="{FF2B5EF4-FFF2-40B4-BE49-F238E27FC236}">
                <a16:creationId xmlns:a16="http://schemas.microsoft.com/office/drawing/2014/main" id="{781CD62E-735B-44CA-AACF-D05E77B1B6F4}"/>
              </a:ext>
            </a:extLst>
          </p:cNvPr>
          <p:cNvSpPr>
            <a:spLocks noChangeArrowheads="1"/>
          </p:cNvSpPr>
          <p:nvPr/>
        </p:nvSpPr>
        <p:spPr bwMode="auto">
          <a:xfrm>
            <a:off x="612029" y="2668963"/>
            <a:ext cx="7900891"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altLang="en-US"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To continue CWB training, view next presentation</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altLang="en-US" sz="4800" b="1" i="0" u="none" strike="noStrike" kern="1200" cap="none" spc="0" normalizeH="0" noProof="0" dirty="0">
                <a:ln>
                  <a:noFill/>
                </a:ln>
                <a:solidFill>
                  <a:srgbClr val="002060"/>
                </a:solidFill>
                <a:effectLst/>
                <a:uLnTx/>
                <a:uFillTx/>
                <a:latin typeface="Arial" panose="020B0604020202020204" pitchFamily="34" charset="0"/>
                <a:ea typeface="+mn-ea"/>
                <a:cs typeface="+mn-cs"/>
              </a:rPr>
              <a:t> “Pay Pools”</a:t>
            </a:r>
            <a:endParaRPr kumimoji="0" lang="en-US" alt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pic>
        <p:nvPicPr>
          <p:cNvPr id="6" name="Picture 22" descr="DCIPS_blue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288"/>
            <a:ext cx="259715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23"/>
          <p:cNvSpPr>
            <a:spLocks noChangeShapeType="1"/>
          </p:cNvSpPr>
          <p:nvPr/>
        </p:nvSpPr>
        <p:spPr bwMode="auto">
          <a:xfrm>
            <a:off x="584200" y="1150938"/>
            <a:ext cx="7924800" cy="0"/>
          </a:xfrm>
          <a:prstGeom prst="line">
            <a:avLst/>
          </a:prstGeom>
          <a:noFill/>
          <a:ln w="63500" cmpd="thinThick">
            <a:solidFill>
              <a:srgbClr val="081D54"/>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Audio 2">
            <a:hlinkClick r:id="" action="ppaction://media"/>
            <a:extLst>
              <a:ext uri="{FF2B5EF4-FFF2-40B4-BE49-F238E27FC236}">
                <a16:creationId xmlns:a16="http://schemas.microsoft.com/office/drawing/2014/main" id="{D0232181-02E8-4604-90C7-5D1E9C430BB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99400" y="5707062"/>
            <a:ext cx="609600" cy="609600"/>
          </a:xfrm>
          <a:prstGeom prst="rect">
            <a:avLst/>
          </a:prstGeom>
        </p:spPr>
      </p:pic>
    </p:spTree>
    <p:extLst>
      <p:ext uri="{BB962C8B-B14F-4D97-AF65-F5344CB8AC3E}">
        <p14:creationId xmlns:p14="http://schemas.microsoft.com/office/powerpoint/2010/main" val="4138837060"/>
      </p:ext>
    </p:extLst>
  </p:cSld>
  <p:clrMapOvr>
    <a:masterClrMapping/>
  </p:clrMapOvr>
  <p:transition spd="slow" advTm="1007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77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200</TotalTime>
  <Words>542</Words>
  <Application>Microsoft Office PowerPoint</Application>
  <PresentationFormat>On-screen Show (4:3)</PresentationFormat>
  <Paragraphs>56</Paragraphs>
  <Slides>4</Slides>
  <Notes>4</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Garamond</vt:lpstr>
      <vt:lpstr>Wingdings</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Scott1</dc:creator>
  <cp:lastModifiedBy>Loper, Tammy L CTR OSD OUSD INTEL (USA)</cp:lastModifiedBy>
  <cp:revision>34</cp:revision>
  <cp:lastPrinted>2019-07-29T15:56:07Z</cp:lastPrinted>
  <dcterms:created xsi:type="dcterms:W3CDTF">2018-09-25T02:37:29Z</dcterms:created>
  <dcterms:modified xsi:type="dcterms:W3CDTF">2019-08-05T13:47:23Z</dcterms:modified>
</cp:coreProperties>
</file>